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2"/>
  </p:notesMasterIdLst>
  <p:sldIdLst>
    <p:sldId id="256" r:id="rId2"/>
    <p:sldId id="881" r:id="rId3"/>
    <p:sldId id="926" r:id="rId4"/>
    <p:sldId id="927" r:id="rId5"/>
    <p:sldId id="928" r:id="rId6"/>
    <p:sldId id="929" r:id="rId7"/>
    <p:sldId id="930" r:id="rId8"/>
    <p:sldId id="931" r:id="rId9"/>
    <p:sldId id="834" r:id="rId10"/>
    <p:sldId id="88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vine, Heather PSA:EX" initials="DHP" lastIdx="5" clrIdx="0">
    <p:extLst>
      <p:ext uri="{19B8F6BF-5375-455C-9EA6-DF929625EA0E}">
        <p15:presenceInfo xmlns:p15="http://schemas.microsoft.com/office/powerpoint/2012/main" userId="S::Heather.Devine@gov.bc.ca::a8ce5386-40a8-4f11-abca-a70149bc9075" providerId="AD"/>
      </p:ext>
    </p:extLst>
  </p:cmAuthor>
  <p:cmAuthor id="2" name="David Hardisty" initials="DH" lastIdx="2" clrIdx="1">
    <p:extLst>
      <p:ext uri="{19B8F6BF-5375-455C-9EA6-DF929625EA0E}">
        <p15:presenceInfo xmlns:p15="http://schemas.microsoft.com/office/powerpoint/2012/main" userId="a70d67316e4fe1d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EFDA"/>
    <a:srgbClr val="E7E6E6"/>
    <a:srgbClr val="A9D08E"/>
    <a:srgbClr val="FF4747"/>
    <a:srgbClr val="FFC1C1"/>
    <a:srgbClr val="C1C6C8"/>
    <a:srgbClr val="1B365D"/>
    <a:srgbClr val="0C2344"/>
    <a:srgbClr val="78BE20"/>
    <a:srgbClr val="00B5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6" autoAdjust="0"/>
    <p:restoredTop sz="88621" autoAdjust="0"/>
  </p:normalViewPr>
  <p:slideViewPr>
    <p:cSldViewPr snapToGrid="0">
      <p:cViewPr varScale="1">
        <p:scale>
          <a:sx n="85" d="100"/>
          <a:sy n="85" d="100"/>
        </p:scale>
        <p:origin x="603" y="4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DD62C-3E42-437C-A1B9-155D5249F2E3}" type="datetimeFigureOut">
              <a:rPr lang="en-CA" smtClean="0"/>
              <a:t>2025-10-08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A1E72-E56A-407F-BEC9-F36B8759878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54957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n:Creative_Commons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creativecommons.org/licenses/by-sa/4.0/deed.en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Disclaimers: This presentation is based on my anecdotal experiences. Every partnership is different!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A1E72-E56A-407F-BEC9-F36B8759878C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83245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1675" y="1154113"/>
            <a:ext cx="1822450" cy="1025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1000"/>
              </a:spcBef>
              <a:buFont typeface="+mj-lt"/>
              <a:buNone/>
            </a:pPr>
            <a:r>
              <a:rPr lang="en-CA" sz="1200" i="0" dirty="0">
                <a:latin typeface="Calibri" panose="020F0502020204030204" pitchFamily="34" charset="0"/>
                <a:cs typeface="Calibri" panose="020F0502020204030204" pitchFamily="34" charset="0"/>
              </a:rPr>
              <a:t>As you are a Marketing scholar, hopefully you are familiar with the purchase funnel already!</a:t>
            </a:r>
          </a:p>
          <a:p>
            <a:pPr marL="0" indent="0">
              <a:spcBef>
                <a:spcPts val="1000"/>
              </a:spcBef>
              <a:buFont typeface="+mj-lt"/>
              <a:buNone/>
            </a:pPr>
            <a:r>
              <a:rPr lang="en-CA" sz="1200" i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spcBef>
                <a:spcPts val="1000"/>
              </a:spcBef>
              <a:buFont typeface="+mj-lt"/>
              <a:buNone/>
            </a:pPr>
            <a:r>
              <a:rPr lang="en-CA" sz="1200" i="1" dirty="0">
                <a:latin typeface="Calibri" panose="020F0502020204030204" pitchFamily="34" charset="0"/>
                <a:cs typeface="Calibri" panose="020F0502020204030204" pitchFamily="34" charset="0"/>
              </a:rPr>
              <a:t>Image source: https://en.wikipedia.org/wiki/File:The_Purchase_Funnel.jpg</a:t>
            </a:r>
          </a:p>
          <a:p>
            <a:pPr marL="0" indent="0">
              <a:spcBef>
                <a:spcPts val="1000"/>
              </a:spcBef>
              <a:buFont typeface="+mj-lt"/>
              <a:buNone/>
            </a:pPr>
            <a:r>
              <a:rPr lang="en-US" dirty="0"/>
              <a:t>This file is licensed under the </a:t>
            </a:r>
            <a:r>
              <a:rPr lang="en-US" dirty="0">
                <a:hlinkClick r:id="rId3" tooltip="w:en:Creative Commons"/>
              </a:rPr>
              <a:t>Creative Commons</a:t>
            </a:r>
            <a:r>
              <a:rPr lang="en-US" dirty="0"/>
              <a:t> </a:t>
            </a:r>
            <a:r>
              <a:rPr lang="en-US" dirty="0">
                <a:hlinkClick r:id="rId4" tooltip="creativecommons:by-sa/4.0/deed.en"/>
              </a:rPr>
              <a:t>Attribution-Share Alike 4.0 International</a:t>
            </a:r>
            <a:r>
              <a:rPr lang="en-US" dirty="0"/>
              <a:t> license.</a:t>
            </a:r>
          </a:p>
          <a:p>
            <a:pPr marL="0" indent="0">
              <a:spcBef>
                <a:spcPts val="1000"/>
              </a:spcBef>
              <a:buFont typeface="+mj-lt"/>
              <a:buNone/>
            </a:pPr>
            <a:endParaRPr lang="en-CA" sz="12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AD0B9E-614A-403F-B386-35A7EB4E3A1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582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43F56-E24C-4D3C-4C2B-5BBED77D7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5E6FF4-3B1F-D15A-35CF-C948C6BD32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01675" y="1154113"/>
            <a:ext cx="1822450" cy="10255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3CED08-BF51-D223-8B8A-0A6EE619F4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1000"/>
              </a:spcBef>
              <a:buFont typeface="+mj-lt"/>
              <a:buNone/>
            </a:pPr>
            <a:r>
              <a:rPr lang="en-CA" sz="1200" i="1" dirty="0">
                <a:latin typeface="Calibri" panose="020F0502020204030204" pitchFamily="34" charset="0"/>
                <a:cs typeface="Calibri" panose="020F0502020204030204" pitchFamily="34" charset="0"/>
              </a:rPr>
              <a:t>Image credit: David J. Hardisty</a:t>
            </a:r>
          </a:p>
          <a:p>
            <a:pPr marL="0" indent="0">
              <a:spcBef>
                <a:spcPts val="1000"/>
              </a:spcBef>
              <a:buFont typeface="+mj-lt"/>
              <a:buNone/>
            </a:pPr>
            <a:r>
              <a:rPr lang="en-CA" sz="1200" i="1" dirty="0">
                <a:latin typeface="Calibri" panose="020F0502020204030204" pitchFamily="34" charset="0"/>
                <a:cs typeface="Calibri" panose="020F0502020204030204" pitchFamily="34" charset="0"/>
              </a:rPr>
              <a:t>Another metaphor I considered: dating!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D055EF-B717-6D3F-9385-7CCD75EAB6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AD0B9E-614A-403F-B386-35A7EB4E3A1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941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DB0373-2DD0-D148-3F78-632AAB953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D7BE1B-4DD3-82F8-35C0-04816BA930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01675" y="1154113"/>
            <a:ext cx="1822450" cy="10255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0FD18F-AB55-AF8D-03C3-56F3D6131F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1000"/>
              </a:spcBef>
              <a:buFont typeface="+mj-lt"/>
              <a:buNone/>
            </a:pPr>
            <a:endParaRPr lang="en-CA" sz="12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3BD383-2C15-4F85-8196-6795428220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AD0B9E-614A-403F-B386-35A7EB4E3A1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151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14194-8DB5-F330-0E18-6D9CFD0AC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742B65-7F5A-4F76-10EB-91BF0A8D98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01675" y="1154113"/>
            <a:ext cx="1822450" cy="10255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D4E264-6175-97A5-D595-2CFA516C29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1000"/>
              </a:spcBef>
              <a:buFont typeface="+mj-lt"/>
              <a:buNone/>
            </a:pPr>
            <a:endParaRPr lang="en-CA" sz="12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E56909-3F5C-2AA4-9C3E-1867ED028F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AD0B9E-614A-403F-B386-35A7EB4E3A1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F7B2CC-C233-DE58-7D19-445AEDAB8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71DAD5-DE99-4127-1C5E-7A586566C3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01675" y="1154113"/>
            <a:ext cx="1822450" cy="10255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FC801D-BB02-E5DC-15B3-D3F33AFD52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1000"/>
              </a:spcBef>
              <a:buFont typeface="+mj-lt"/>
              <a:buNone/>
            </a:pPr>
            <a:endParaRPr lang="en-CA" sz="12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E3BBE5-4032-F4C9-AA1A-93AF47D577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AD0B9E-614A-403F-B386-35A7EB4E3A1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1826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058C59-724E-AA99-C365-196A90841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2F35AD-7455-DC27-2291-343D8D39A7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01675" y="1154113"/>
            <a:ext cx="1822450" cy="10255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BA5C30-BCFF-C773-868F-C51333462B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1000"/>
              </a:spcBef>
              <a:buFont typeface="+mj-lt"/>
              <a:buNone/>
            </a:pPr>
            <a:endParaRPr lang="en-CA" sz="12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BE504-4199-345E-D566-3C17A5D3D3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AD0B9E-614A-403F-B386-35A7EB4E3A1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826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33390-5A9B-5C39-BB94-9C707D2F3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1E4776-71FA-2EF7-0B2A-C17C931AE9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01675" y="1154113"/>
            <a:ext cx="1822450" cy="10255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344CE3-5B82-2A40-764B-86E310CCDA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1000"/>
              </a:spcBef>
              <a:buFont typeface="+mj-lt"/>
              <a:buNone/>
            </a:pPr>
            <a:r>
              <a:rPr lang="en-CA" sz="1200" i="1" dirty="0">
                <a:latin typeface="Calibri" panose="020F0502020204030204" pitchFamily="34" charset="0"/>
                <a:cs typeface="Calibri" panose="020F0502020204030204" pitchFamily="34" charset="0"/>
              </a:rPr>
              <a:t>Image credit: David J. Hardisty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7E0A2B-C373-CF58-6487-81E47B150C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AD0B9E-614A-403F-B386-35A7EB4E3A1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232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FD565631-32BF-4F39-BF34-CBD7814311BC}"/>
              </a:ext>
            </a:extLst>
          </p:cNvPr>
          <p:cNvSpPr/>
          <p:nvPr userDrawn="1"/>
        </p:nvSpPr>
        <p:spPr>
          <a:xfrm>
            <a:off x="0" y="0"/>
            <a:ext cx="12192000" cy="2500604"/>
          </a:xfrm>
          <a:prstGeom prst="rtTriangle">
            <a:avLst/>
          </a:prstGeom>
          <a:solidFill>
            <a:srgbClr val="1B36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4C2D9FA-8DBC-48C0-A256-699664D6F0EC}"/>
              </a:ext>
            </a:extLst>
          </p:cNvPr>
          <p:cNvSpPr/>
          <p:nvPr userDrawn="1"/>
        </p:nvSpPr>
        <p:spPr>
          <a:xfrm>
            <a:off x="0" y="2500606"/>
            <a:ext cx="12191998" cy="2047080"/>
          </a:xfrm>
          <a:prstGeom prst="rect">
            <a:avLst/>
          </a:prstGeom>
          <a:solidFill>
            <a:srgbClr val="1B36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41367A-8A02-4FE3-9FD5-8F262AF699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962" y="2298246"/>
            <a:ext cx="10918369" cy="939245"/>
          </a:xfrm>
        </p:spPr>
        <p:txBody>
          <a:bodyPr anchor="ctr">
            <a:normAutofit/>
          </a:bodyPr>
          <a:lstStyle>
            <a:lvl1pPr marL="0" indent="0" algn="l">
              <a:buNone/>
              <a:defRPr sz="48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 dirty="0"/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22775B3F-31D0-479A-AC9B-F9100391FD54}"/>
              </a:ext>
            </a:extLst>
          </p:cNvPr>
          <p:cNvSpPr/>
          <p:nvPr userDrawn="1"/>
        </p:nvSpPr>
        <p:spPr>
          <a:xfrm rot="10800000">
            <a:off x="3293705" y="0"/>
            <a:ext cx="8898293" cy="2500604"/>
          </a:xfrm>
          <a:prstGeom prst="rtTriangle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7BB4656-CE2B-477E-9160-4482FF405C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0274" y="3465262"/>
            <a:ext cx="10917789" cy="635000"/>
          </a:xfrm>
        </p:spPr>
        <p:txBody>
          <a:bodyPr anchor="ctr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286B253-CD91-42BA-B233-5EF0D659B7A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274" y="3898389"/>
            <a:ext cx="10917789" cy="588962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1747D3-005A-4234-8ADB-D0B5326F69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8" y="4839094"/>
            <a:ext cx="3642250" cy="161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023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Triangle 2">
            <a:extLst>
              <a:ext uri="{FF2B5EF4-FFF2-40B4-BE49-F238E27FC236}">
                <a16:creationId xmlns:a16="http://schemas.microsoft.com/office/drawing/2014/main" id="{6D680B7B-B5A9-44DF-B10E-4EC8C7D7DE22}"/>
              </a:ext>
            </a:extLst>
          </p:cNvPr>
          <p:cNvSpPr/>
          <p:nvPr userDrawn="1"/>
        </p:nvSpPr>
        <p:spPr>
          <a:xfrm>
            <a:off x="0" y="6307494"/>
            <a:ext cx="12192000" cy="550506"/>
          </a:xfrm>
          <a:prstGeom prst="rtTriangle">
            <a:avLst/>
          </a:prstGeom>
          <a:solidFill>
            <a:srgbClr val="1B36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DD357A19-BF1E-4C19-B2CE-7B1E0AB6F16D}"/>
              </a:ext>
            </a:extLst>
          </p:cNvPr>
          <p:cNvSpPr/>
          <p:nvPr userDrawn="1"/>
        </p:nvSpPr>
        <p:spPr>
          <a:xfrm rot="10800000">
            <a:off x="3293706" y="6307494"/>
            <a:ext cx="8898293" cy="550506"/>
          </a:xfrm>
          <a:prstGeom prst="rtTriangle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173C22F-C9B7-414E-B5A5-4551FB84601D}"/>
              </a:ext>
            </a:extLst>
          </p:cNvPr>
          <p:cNvSpPr txBox="1">
            <a:spLocks/>
          </p:cNvSpPr>
          <p:nvPr userDrawn="1"/>
        </p:nvSpPr>
        <p:spPr>
          <a:xfrm>
            <a:off x="10739535" y="6419175"/>
            <a:ext cx="1377256" cy="335901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r"/>
            <a:r>
              <a:rPr lang="en-CA" sz="1000" dirty="0">
                <a:solidFill>
                  <a:schemeClr val="tx2">
                    <a:lumMod val="50000"/>
                  </a:schemeClr>
                </a:solidFill>
              </a:rPr>
              <a:t>UBC-DIBS | </a:t>
            </a:r>
            <a:fld id="{81F89FC0-0F27-43B3-8C40-80FA3A720D8B}" type="slidenum">
              <a:rPr lang="en-CA" sz="1000" smtClean="0">
                <a:solidFill>
                  <a:schemeClr val="tx2">
                    <a:lumMod val="50000"/>
                  </a:schemeClr>
                </a:solidFill>
              </a:rPr>
              <a:pPr algn="r"/>
              <a:t>‹#›</a:t>
            </a:fld>
            <a:endParaRPr lang="en-CA" sz="1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124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C17D8-D156-4B7D-A1F7-208D031D4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1B365D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83489-B0E3-4E34-AF31-46B8E3117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rgbClr val="1B365D"/>
                </a:solidFill>
                <a:latin typeface="+mn-lt"/>
              </a:defRPr>
            </a:lvl1pPr>
            <a:lvl2pPr>
              <a:defRPr sz="2800">
                <a:solidFill>
                  <a:srgbClr val="1B365D"/>
                </a:solidFill>
                <a:latin typeface="+mn-lt"/>
              </a:defRPr>
            </a:lvl2pPr>
            <a:lvl3pPr>
              <a:defRPr sz="2400">
                <a:solidFill>
                  <a:srgbClr val="1B365D"/>
                </a:solidFill>
                <a:latin typeface="+mn-lt"/>
              </a:defRPr>
            </a:lvl3pPr>
            <a:lvl4pPr>
              <a:defRPr sz="2000">
                <a:solidFill>
                  <a:srgbClr val="1B365D"/>
                </a:solidFill>
                <a:latin typeface="+mn-lt"/>
              </a:defRPr>
            </a:lvl4pPr>
            <a:lvl5pPr>
              <a:defRPr sz="2000">
                <a:solidFill>
                  <a:srgbClr val="1B365D"/>
                </a:solidFill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A1DDC8-9790-4563-B98E-DA2978C5E2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1B365D"/>
                </a:solidFill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A65D68F8-8E0C-47A5-88CF-951D96F6B832}"/>
              </a:ext>
            </a:extLst>
          </p:cNvPr>
          <p:cNvSpPr/>
          <p:nvPr userDrawn="1"/>
        </p:nvSpPr>
        <p:spPr>
          <a:xfrm>
            <a:off x="0" y="6307494"/>
            <a:ext cx="12192000" cy="550506"/>
          </a:xfrm>
          <a:prstGeom prst="rtTriangle">
            <a:avLst/>
          </a:prstGeom>
          <a:solidFill>
            <a:srgbClr val="1B36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A23AB8C2-2054-4C5E-A611-C4D28B78428C}"/>
              </a:ext>
            </a:extLst>
          </p:cNvPr>
          <p:cNvSpPr/>
          <p:nvPr userDrawn="1"/>
        </p:nvSpPr>
        <p:spPr>
          <a:xfrm rot="10800000">
            <a:off x="3293706" y="6307494"/>
            <a:ext cx="8898293" cy="550506"/>
          </a:xfrm>
          <a:prstGeom prst="rtTriangle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159464B-0C78-452F-8EE8-E85000B97EA8}"/>
              </a:ext>
            </a:extLst>
          </p:cNvPr>
          <p:cNvSpPr txBox="1">
            <a:spLocks/>
          </p:cNvSpPr>
          <p:nvPr userDrawn="1"/>
        </p:nvSpPr>
        <p:spPr>
          <a:xfrm>
            <a:off x="10739535" y="6419175"/>
            <a:ext cx="1377256" cy="335901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r"/>
            <a:r>
              <a:rPr lang="en-CA" sz="1000" dirty="0">
                <a:solidFill>
                  <a:schemeClr val="tx2">
                    <a:lumMod val="50000"/>
                  </a:schemeClr>
                </a:solidFill>
              </a:rPr>
              <a:t>UBC-DIBS | </a:t>
            </a:r>
            <a:fld id="{81F89FC0-0F27-43B3-8C40-80FA3A720D8B}" type="slidenum">
              <a:rPr lang="en-CA" sz="1000" smtClean="0">
                <a:solidFill>
                  <a:schemeClr val="tx2">
                    <a:lumMod val="50000"/>
                  </a:schemeClr>
                </a:solidFill>
              </a:rPr>
              <a:pPr algn="r"/>
              <a:t>‹#›</a:t>
            </a:fld>
            <a:endParaRPr lang="en-CA" sz="1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533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D6113-B01E-4B0E-B892-8EBCA3239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1B365D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933D9E-FC17-46CD-97CB-5C83F5ABCC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solidFill>
                  <a:srgbClr val="1B365D"/>
                </a:solidFill>
                <a:latin typeface="+mn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DE4AC7-401C-46BF-B81C-DC824F1C03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1B365D"/>
                </a:solidFill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9A08BAFE-1212-42E1-BE5D-7C40B8594F5D}"/>
              </a:ext>
            </a:extLst>
          </p:cNvPr>
          <p:cNvSpPr/>
          <p:nvPr userDrawn="1"/>
        </p:nvSpPr>
        <p:spPr>
          <a:xfrm>
            <a:off x="0" y="6307494"/>
            <a:ext cx="12192000" cy="550506"/>
          </a:xfrm>
          <a:prstGeom prst="rtTriangle">
            <a:avLst/>
          </a:prstGeom>
          <a:solidFill>
            <a:srgbClr val="1B36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8A44BD74-C990-493A-B9EB-F74213A0E954}"/>
              </a:ext>
            </a:extLst>
          </p:cNvPr>
          <p:cNvSpPr/>
          <p:nvPr userDrawn="1"/>
        </p:nvSpPr>
        <p:spPr>
          <a:xfrm rot="10800000">
            <a:off x="3293706" y="6307494"/>
            <a:ext cx="8898293" cy="550506"/>
          </a:xfrm>
          <a:prstGeom prst="rtTriangle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C200B79-A7CA-478D-B396-7DB094C7FADA}"/>
              </a:ext>
            </a:extLst>
          </p:cNvPr>
          <p:cNvSpPr txBox="1">
            <a:spLocks/>
          </p:cNvSpPr>
          <p:nvPr userDrawn="1"/>
        </p:nvSpPr>
        <p:spPr>
          <a:xfrm>
            <a:off x="10739534" y="6391469"/>
            <a:ext cx="1452465" cy="335901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CA" sz="1000" dirty="0">
                <a:solidFill>
                  <a:schemeClr val="tx2">
                    <a:lumMod val="50000"/>
                  </a:schemeClr>
                </a:solidFill>
              </a:rPr>
              <a:t>BIG Difference BC | </a:t>
            </a:r>
            <a:fld id="{81F89FC0-0F27-43B3-8C40-80FA3A720D8B}" type="slidenum">
              <a:rPr lang="en-CA" sz="1000" smtClean="0">
                <a:solidFill>
                  <a:schemeClr val="tx2">
                    <a:lumMod val="50000"/>
                  </a:schemeClr>
                </a:solidFill>
              </a:rPr>
              <a:pPr algn="ctr"/>
              <a:t>‹#›</a:t>
            </a:fld>
            <a:endParaRPr lang="en-CA" sz="1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93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0E0EC-A0B4-482A-AB87-E85A70D47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90525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B365D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3A2A91-B370-41A1-BE70-960B85D8FC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1B365D"/>
                </a:solidFill>
                <a:latin typeface="+mn-lt"/>
              </a:defRPr>
            </a:lvl1pPr>
            <a:lvl2pPr>
              <a:defRPr>
                <a:solidFill>
                  <a:srgbClr val="1B365D"/>
                </a:solidFill>
                <a:latin typeface="+mn-lt"/>
              </a:defRPr>
            </a:lvl2pPr>
            <a:lvl3pPr>
              <a:defRPr>
                <a:solidFill>
                  <a:srgbClr val="1B365D"/>
                </a:solidFill>
                <a:latin typeface="+mn-lt"/>
              </a:defRPr>
            </a:lvl3pPr>
            <a:lvl4pPr>
              <a:defRPr>
                <a:solidFill>
                  <a:srgbClr val="1B365D"/>
                </a:solidFill>
                <a:latin typeface="+mn-lt"/>
              </a:defRPr>
            </a:lvl4pPr>
            <a:lvl5pPr>
              <a:defRPr>
                <a:solidFill>
                  <a:srgbClr val="1B365D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0B07007B-0109-48CA-B414-CA312FD47235}"/>
              </a:ext>
            </a:extLst>
          </p:cNvPr>
          <p:cNvSpPr/>
          <p:nvPr userDrawn="1"/>
        </p:nvSpPr>
        <p:spPr>
          <a:xfrm>
            <a:off x="0" y="6307494"/>
            <a:ext cx="12192000" cy="550506"/>
          </a:xfrm>
          <a:prstGeom prst="rtTriangle">
            <a:avLst/>
          </a:prstGeom>
          <a:solidFill>
            <a:srgbClr val="1B36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01C74D58-C7B6-467E-9B7C-D97AC4B42504}"/>
              </a:ext>
            </a:extLst>
          </p:cNvPr>
          <p:cNvSpPr/>
          <p:nvPr userDrawn="1"/>
        </p:nvSpPr>
        <p:spPr>
          <a:xfrm rot="10800000">
            <a:off x="3293706" y="6307494"/>
            <a:ext cx="8898293" cy="550506"/>
          </a:xfrm>
          <a:prstGeom prst="rtTriangle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B0CC49E-51AC-4DF3-B98B-EC8ED0FBC961}"/>
              </a:ext>
            </a:extLst>
          </p:cNvPr>
          <p:cNvSpPr txBox="1">
            <a:spLocks/>
          </p:cNvSpPr>
          <p:nvPr userDrawn="1"/>
        </p:nvSpPr>
        <p:spPr>
          <a:xfrm>
            <a:off x="10739535" y="6419175"/>
            <a:ext cx="1377256" cy="335901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r"/>
            <a:r>
              <a:rPr lang="en-CA" sz="1000" dirty="0">
                <a:solidFill>
                  <a:schemeClr val="tx2">
                    <a:lumMod val="50000"/>
                  </a:schemeClr>
                </a:solidFill>
              </a:rPr>
              <a:t>UBC-DIBS | </a:t>
            </a:r>
            <a:fld id="{81F89FC0-0F27-43B3-8C40-80FA3A720D8B}" type="slidenum">
              <a:rPr lang="en-CA" sz="1000" smtClean="0">
                <a:solidFill>
                  <a:schemeClr val="tx2">
                    <a:lumMod val="50000"/>
                  </a:schemeClr>
                </a:solidFill>
              </a:rPr>
              <a:pPr algn="r"/>
              <a:t>‹#›</a:t>
            </a:fld>
            <a:endParaRPr lang="en-CA" sz="1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500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B0FEE1-FAD6-41EB-AFEE-2CCDA14F72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1B365D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719262-987B-4068-9EB9-87FC2FED1F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solidFill>
                  <a:srgbClr val="1B365D"/>
                </a:solidFill>
                <a:latin typeface="+mn-lt"/>
              </a:defRPr>
            </a:lvl1pPr>
            <a:lvl2pPr>
              <a:defRPr>
                <a:solidFill>
                  <a:srgbClr val="1B365D"/>
                </a:solidFill>
                <a:latin typeface="+mn-lt"/>
              </a:defRPr>
            </a:lvl2pPr>
            <a:lvl3pPr>
              <a:defRPr>
                <a:solidFill>
                  <a:srgbClr val="1B365D"/>
                </a:solidFill>
                <a:latin typeface="+mn-lt"/>
              </a:defRPr>
            </a:lvl3pPr>
            <a:lvl4pPr>
              <a:defRPr>
                <a:solidFill>
                  <a:srgbClr val="1B365D"/>
                </a:solidFill>
                <a:latin typeface="+mn-lt"/>
              </a:defRPr>
            </a:lvl4pPr>
            <a:lvl5pPr>
              <a:defRPr>
                <a:solidFill>
                  <a:srgbClr val="1B365D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3A07CE0F-A94D-429A-B8B0-F8584ADE9C4E}"/>
              </a:ext>
            </a:extLst>
          </p:cNvPr>
          <p:cNvSpPr/>
          <p:nvPr userDrawn="1"/>
        </p:nvSpPr>
        <p:spPr>
          <a:xfrm>
            <a:off x="0" y="6307494"/>
            <a:ext cx="12192000" cy="550506"/>
          </a:xfrm>
          <a:prstGeom prst="rtTriangle">
            <a:avLst/>
          </a:prstGeom>
          <a:solidFill>
            <a:srgbClr val="1B36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82BFB4DA-6C06-47A9-9A5B-1429F1DCBB98}"/>
              </a:ext>
            </a:extLst>
          </p:cNvPr>
          <p:cNvSpPr/>
          <p:nvPr userDrawn="1"/>
        </p:nvSpPr>
        <p:spPr>
          <a:xfrm rot="10800000">
            <a:off x="3293706" y="6307494"/>
            <a:ext cx="8898293" cy="550506"/>
          </a:xfrm>
          <a:prstGeom prst="rtTriangle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D4D34CB-4C49-4C7D-AE11-3DD7268F0F1E}"/>
              </a:ext>
            </a:extLst>
          </p:cNvPr>
          <p:cNvSpPr txBox="1">
            <a:spLocks/>
          </p:cNvSpPr>
          <p:nvPr userDrawn="1"/>
        </p:nvSpPr>
        <p:spPr>
          <a:xfrm>
            <a:off x="10739535" y="6419175"/>
            <a:ext cx="1377256" cy="335901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r"/>
            <a:r>
              <a:rPr lang="en-CA" sz="1000" dirty="0">
                <a:solidFill>
                  <a:schemeClr val="tx2">
                    <a:lumMod val="50000"/>
                  </a:schemeClr>
                </a:solidFill>
              </a:rPr>
              <a:t>UBC-DIBS | </a:t>
            </a:r>
            <a:fld id="{81F89FC0-0F27-43B3-8C40-80FA3A720D8B}" type="slidenum">
              <a:rPr lang="en-CA" sz="1000" smtClean="0">
                <a:solidFill>
                  <a:schemeClr val="tx2">
                    <a:lumMod val="50000"/>
                  </a:schemeClr>
                </a:solidFill>
              </a:rPr>
              <a:pPr algn="r"/>
              <a:t>‹#›</a:t>
            </a:fld>
            <a:endParaRPr lang="en-CA" sz="1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52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28AEB5D1-6922-45D7-B558-1E98D37413A0}"/>
              </a:ext>
            </a:extLst>
          </p:cNvPr>
          <p:cNvSpPr/>
          <p:nvPr userDrawn="1"/>
        </p:nvSpPr>
        <p:spPr>
          <a:xfrm>
            <a:off x="0" y="6307494"/>
            <a:ext cx="12192000" cy="550506"/>
          </a:xfrm>
          <a:prstGeom prst="rtTriangle">
            <a:avLst/>
          </a:prstGeom>
          <a:solidFill>
            <a:srgbClr val="1B36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CD44AC27-A0A5-4DAF-8533-F4E31AE154D8}"/>
              </a:ext>
            </a:extLst>
          </p:cNvPr>
          <p:cNvSpPr/>
          <p:nvPr userDrawn="1"/>
        </p:nvSpPr>
        <p:spPr>
          <a:xfrm rot="10800000">
            <a:off x="3293706" y="6307494"/>
            <a:ext cx="8898293" cy="550506"/>
          </a:xfrm>
          <a:prstGeom prst="rtTriangle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705DA-61F3-47AE-AB30-7BF23DEBB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475" y="1056904"/>
            <a:ext cx="10956967" cy="5120059"/>
          </a:xfrm>
        </p:spPr>
        <p:txBody>
          <a:bodyPr/>
          <a:lstStyle>
            <a:lvl1pPr>
              <a:defRPr>
                <a:solidFill>
                  <a:srgbClr val="1B365D"/>
                </a:solidFill>
              </a:defRPr>
            </a:lvl1pPr>
            <a:lvl2pPr>
              <a:defRPr>
                <a:solidFill>
                  <a:srgbClr val="1B365D"/>
                </a:solidFill>
              </a:defRPr>
            </a:lvl2pPr>
            <a:lvl3pPr>
              <a:defRPr>
                <a:solidFill>
                  <a:srgbClr val="1B365D"/>
                </a:solidFill>
              </a:defRPr>
            </a:lvl3pPr>
            <a:lvl4pPr>
              <a:defRPr>
                <a:solidFill>
                  <a:srgbClr val="1B365D"/>
                </a:solidFill>
              </a:defRPr>
            </a:lvl4pPr>
            <a:lvl5pPr>
              <a:defRPr>
                <a:solidFill>
                  <a:srgbClr val="1B365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E9F565A-C45A-4783-BF51-5EAE71AD73AB}"/>
              </a:ext>
            </a:extLst>
          </p:cNvPr>
          <p:cNvSpPr txBox="1">
            <a:spLocks/>
          </p:cNvSpPr>
          <p:nvPr userDrawn="1"/>
        </p:nvSpPr>
        <p:spPr>
          <a:xfrm>
            <a:off x="10739535" y="6419175"/>
            <a:ext cx="1377256" cy="335901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r"/>
            <a:r>
              <a:rPr lang="en-CA" sz="1000" dirty="0">
                <a:solidFill>
                  <a:schemeClr val="tx2">
                    <a:lumMod val="50000"/>
                  </a:schemeClr>
                </a:solidFill>
              </a:rPr>
              <a:t>UBC-DIBS | </a:t>
            </a:r>
            <a:fld id="{81F89FC0-0F27-43B3-8C40-80FA3A720D8B}" type="slidenum">
              <a:rPr lang="en-CA" sz="1000" smtClean="0">
                <a:solidFill>
                  <a:schemeClr val="tx2">
                    <a:lumMod val="50000"/>
                  </a:schemeClr>
                </a:solidFill>
              </a:rPr>
              <a:pPr algn="r"/>
              <a:t>‹#›</a:t>
            </a:fld>
            <a:endParaRPr lang="en-CA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AD4DDE8-15B0-485A-907E-A5E33521D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6483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ctr">
              <a:defRPr sz="4000" b="1">
                <a:solidFill>
                  <a:srgbClr val="1B365D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5300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309E4C5-7F01-4D80-B695-82F9013E2F0A}"/>
              </a:ext>
            </a:extLst>
          </p:cNvPr>
          <p:cNvSpPr/>
          <p:nvPr userDrawn="1"/>
        </p:nvSpPr>
        <p:spPr>
          <a:xfrm>
            <a:off x="0" y="2500606"/>
            <a:ext cx="12191998" cy="2047080"/>
          </a:xfrm>
          <a:prstGeom prst="rect">
            <a:avLst/>
          </a:prstGeom>
          <a:solidFill>
            <a:srgbClr val="1B36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01264A-7186-4567-8691-0530BC6A8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15395"/>
            <a:ext cx="10515600" cy="2047080"/>
          </a:xfrm>
          <a:noFill/>
        </p:spPr>
        <p:txBody>
          <a:bodyPr vert="horz" lIns="91440" tIns="45720" rIns="91440" bIns="45720" rtlCol="0" anchor="ctr">
            <a:normAutofit/>
          </a:bodyPr>
          <a:lstStyle>
            <a:lvl1pPr>
              <a:defRPr lang="en-CA" sz="6000" b="1">
                <a:solidFill>
                  <a:schemeClr val="bg1"/>
                </a:solidFill>
                <a:latin typeface="+mn-lt"/>
              </a:defRPr>
            </a:lvl1pPr>
          </a:lstStyle>
          <a:p>
            <a:pPr lvl="0" algn="ctr"/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A5566991-05BA-4A74-B344-378A35761FFE}"/>
              </a:ext>
            </a:extLst>
          </p:cNvPr>
          <p:cNvSpPr/>
          <p:nvPr userDrawn="1"/>
        </p:nvSpPr>
        <p:spPr>
          <a:xfrm>
            <a:off x="0" y="0"/>
            <a:ext cx="12192000" cy="2500604"/>
          </a:xfrm>
          <a:prstGeom prst="rtTriangle">
            <a:avLst/>
          </a:prstGeom>
          <a:solidFill>
            <a:srgbClr val="1B36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ACC835D4-8E97-450B-B058-1A340DD8A3F6}"/>
              </a:ext>
            </a:extLst>
          </p:cNvPr>
          <p:cNvSpPr/>
          <p:nvPr userDrawn="1"/>
        </p:nvSpPr>
        <p:spPr>
          <a:xfrm rot="10800000">
            <a:off x="3293705" y="0"/>
            <a:ext cx="8898293" cy="2500604"/>
          </a:xfrm>
          <a:prstGeom prst="rtTriangle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61947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5F471D2F-5531-445E-939E-96E339EA252D}"/>
              </a:ext>
            </a:extLst>
          </p:cNvPr>
          <p:cNvSpPr/>
          <p:nvPr userDrawn="1"/>
        </p:nvSpPr>
        <p:spPr>
          <a:xfrm>
            <a:off x="0" y="0"/>
            <a:ext cx="12192000" cy="2500604"/>
          </a:xfrm>
          <a:prstGeom prst="rtTriangle">
            <a:avLst/>
          </a:prstGeom>
          <a:solidFill>
            <a:srgbClr val="1B36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0BA27D-7F42-4DDF-895F-DE877FE8C1F9}"/>
              </a:ext>
            </a:extLst>
          </p:cNvPr>
          <p:cNvSpPr/>
          <p:nvPr userDrawn="1"/>
        </p:nvSpPr>
        <p:spPr>
          <a:xfrm>
            <a:off x="0" y="2500606"/>
            <a:ext cx="12191998" cy="4357394"/>
          </a:xfrm>
          <a:prstGeom prst="rect">
            <a:avLst/>
          </a:prstGeom>
          <a:solidFill>
            <a:srgbClr val="1B36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646327F9-65F3-46A2-BD19-B7A7273B610B}"/>
              </a:ext>
            </a:extLst>
          </p:cNvPr>
          <p:cNvSpPr/>
          <p:nvPr userDrawn="1"/>
        </p:nvSpPr>
        <p:spPr>
          <a:xfrm rot="10800000">
            <a:off x="3293705" y="0"/>
            <a:ext cx="8898293" cy="2500604"/>
          </a:xfrm>
          <a:prstGeom prst="rtTriangle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3018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45066-226D-4E17-8B42-F0075DD201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7517" y="1128156"/>
            <a:ext cx="5402283" cy="504880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19DF48-9A19-4E99-BEF8-3CFAD9B229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128156"/>
            <a:ext cx="5402283" cy="504880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E0E48BB-48D1-495D-8FE2-85DE9362E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5256"/>
          </a:xfrm>
          <a:prstGeom prst="rect">
            <a:avLst/>
          </a:prstGeom>
          <a:noFill/>
        </p:spPr>
        <p:txBody>
          <a:bodyPr/>
          <a:lstStyle>
            <a:lvl1pPr algn="ctr">
              <a:defRPr b="1">
                <a:solidFill>
                  <a:srgbClr val="1B365D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80733626-00BF-4B84-9A90-0331A1DAB9E3}"/>
              </a:ext>
            </a:extLst>
          </p:cNvPr>
          <p:cNvSpPr/>
          <p:nvPr userDrawn="1"/>
        </p:nvSpPr>
        <p:spPr>
          <a:xfrm>
            <a:off x="0" y="6307494"/>
            <a:ext cx="12192000" cy="550506"/>
          </a:xfrm>
          <a:prstGeom prst="rtTriangle">
            <a:avLst/>
          </a:prstGeom>
          <a:solidFill>
            <a:srgbClr val="1B36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7C8CF056-CBD2-4CD2-ADFF-EF3727AED5D3}"/>
              </a:ext>
            </a:extLst>
          </p:cNvPr>
          <p:cNvSpPr/>
          <p:nvPr userDrawn="1"/>
        </p:nvSpPr>
        <p:spPr>
          <a:xfrm rot="10800000">
            <a:off x="3293706" y="6307494"/>
            <a:ext cx="8898293" cy="550506"/>
          </a:xfrm>
          <a:prstGeom prst="rtTriangle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E00C899-BB3B-480D-BEA7-AF965EBAB8D4}"/>
              </a:ext>
            </a:extLst>
          </p:cNvPr>
          <p:cNvSpPr txBox="1">
            <a:spLocks/>
          </p:cNvSpPr>
          <p:nvPr userDrawn="1"/>
        </p:nvSpPr>
        <p:spPr>
          <a:xfrm>
            <a:off x="10739535" y="6419175"/>
            <a:ext cx="1377256" cy="335901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r"/>
            <a:r>
              <a:rPr lang="en-CA" sz="1000" dirty="0">
                <a:solidFill>
                  <a:schemeClr val="tx2">
                    <a:lumMod val="50000"/>
                  </a:schemeClr>
                </a:solidFill>
              </a:rPr>
              <a:t>UBC-DIBS | </a:t>
            </a:r>
            <a:fld id="{81F89FC0-0F27-43B3-8C40-80FA3A720D8B}" type="slidenum">
              <a:rPr lang="en-CA" sz="1000" smtClean="0">
                <a:solidFill>
                  <a:schemeClr val="tx2">
                    <a:lumMod val="50000"/>
                  </a:schemeClr>
                </a:solidFill>
              </a:rPr>
              <a:pPr algn="r"/>
              <a:t>‹#›</a:t>
            </a:fld>
            <a:endParaRPr lang="en-CA" sz="1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31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726D9D-9C48-4018-9E1B-938854A10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5642" y="1142809"/>
            <a:ext cx="5391933" cy="823912"/>
          </a:xfrm>
        </p:spPr>
        <p:txBody>
          <a:bodyPr anchor="b">
            <a:noAutofit/>
          </a:bodyPr>
          <a:lstStyle>
            <a:lvl1pPr marL="0" indent="0" algn="ctr">
              <a:buNone/>
              <a:defRPr sz="3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582830-91CD-4912-B885-025D7D993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5642" y="2002971"/>
            <a:ext cx="5391933" cy="41866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B5658-34DE-425E-BB9E-9EE5164A35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142809"/>
            <a:ext cx="5414158" cy="823912"/>
          </a:xfrm>
        </p:spPr>
        <p:txBody>
          <a:bodyPr anchor="b">
            <a:noAutofit/>
          </a:bodyPr>
          <a:lstStyle>
            <a:lvl1pPr marL="0" indent="0" algn="ctr">
              <a:buNone/>
              <a:defRPr sz="3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005ADA-2EE9-4D4C-846C-ED57E9A499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002971"/>
            <a:ext cx="5414157" cy="41866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9D2D5E5-43AE-4287-BD97-F3551BCE2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5256"/>
          </a:xfrm>
          <a:prstGeom prst="rect">
            <a:avLst/>
          </a:prstGeom>
          <a:noFill/>
        </p:spPr>
        <p:txBody>
          <a:bodyPr/>
          <a:lstStyle>
            <a:lvl1pPr algn="ctr">
              <a:defRPr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9C1DCFD0-9CA6-4686-9BC7-3611E71D662E}"/>
              </a:ext>
            </a:extLst>
          </p:cNvPr>
          <p:cNvSpPr/>
          <p:nvPr userDrawn="1"/>
        </p:nvSpPr>
        <p:spPr>
          <a:xfrm>
            <a:off x="0" y="6307494"/>
            <a:ext cx="12192000" cy="550506"/>
          </a:xfrm>
          <a:prstGeom prst="rtTriangle">
            <a:avLst/>
          </a:prstGeom>
          <a:solidFill>
            <a:srgbClr val="1B36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A7AC490E-167C-45E8-BAB7-9FD1C7AAB1D3}"/>
              </a:ext>
            </a:extLst>
          </p:cNvPr>
          <p:cNvSpPr/>
          <p:nvPr userDrawn="1"/>
        </p:nvSpPr>
        <p:spPr>
          <a:xfrm rot="10800000">
            <a:off x="3293706" y="6307494"/>
            <a:ext cx="8898293" cy="550506"/>
          </a:xfrm>
          <a:prstGeom prst="rtTriangle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38A6426-8C31-4687-AD00-C91CF62A7391}"/>
              </a:ext>
            </a:extLst>
          </p:cNvPr>
          <p:cNvSpPr txBox="1">
            <a:spLocks/>
          </p:cNvSpPr>
          <p:nvPr userDrawn="1"/>
        </p:nvSpPr>
        <p:spPr>
          <a:xfrm>
            <a:off x="10739535" y="6419175"/>
            <a:ext cx="1377256" cy="335901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r"/>
            <a:r>
              <a:rPr lang="en-CA" sz="1000" dirty="0">
                <a:solidFill>
                  <a:schemeClr val="tx1"/>
                </a:solidFill>
              </a:rPr>
              <a:t>UBC-DIBS | </a:t>
            </a:r>
            <a:fld id="{81F89FC0-0F27-43B3-8C40-80FA3A720D8B}" type="slidenum">
              <a:rPr lang="en-CA" sz="1000" smtClean="0">
                <a:solidFill>
                  <a:schemeClr val="tx1"/>
                </a:solidFill>
              </a:rPr>
              <a:pPr algn="r"/>
              <a:t>‹#›</a:t>
            </a:fld>
            <a:endParaRPr lang="en-CA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921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F7D32AE-6212-456F-B216-234FA424A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5256"/>
          </a:xfrm>
          <a:prstGeom prst="rect">
            <a:avLst/>
          </a:prstGeom>
          <a:noFill/>
        </p:spPr>
        <p:txBody>
          <a:bodyPr/>
          <a:lstStyle>
            <a:lvl1pPr algn="ctr">
              <a:defRPr b="1">
                <a:solidFill>
                  <a:srgbClr val="1B365D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9760E84D-B7FB-48CD-87C6-7E4AE0D0E176}"/>
              </a:ext>
            </a:extLst>
          </p:cNvPr>
          <p:cNvSpPr/>
          <p:nvPr userDrawn="1"/>
        </p:nvSpPr>
        <p:spPr>
          <a:xfrm>
            <a:off x="0" y="6307494"/>
            <a:ext cx="12192000" cy="550506"/>
          </a:xfrm>
          <a:prstGeom prst="rtTriangle">
            <a:avLst/>
          </a:prstGeom>
          <a:solidFill>
            <a:srgbClr val="1B36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AD052758-682F-4527-A02C-623A9A6D5A09}"/>
              </a:ext>
            </a:extLst>
          </p:cNvPr>
          <p:cNvSpPr/>
          <p:nvPr userDrawn="1"/>
        </p:nvSpPr>
        <p:spPr>
          <a:xfrm rot="10800000">
            <a:off x="3293706" y="6307494"/>
            <a:ext cx="8898293" cy="550506"/>
          </a:xfrm>
          <a:prstGeom prst="rtTriangle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8662D3C-2D71-45BF-8314-87E9600D018F}"/>
              </a:ext>
            </a:extLst>
          </p:cNvPr>
          <p:cNvSpPr txBox="1">
            <a:spLocks/>
          </p:cNvSpPr>
          <p:nvPr userDrawn="1"/>
        </p:nvSpPr>
        <p:spPr>
          <a:xfrm>
            <a:off x="10739535" y="6419175"/>
            <a:ext cx="1377256" cy="335901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r"/>
            <a:r>
              <a:rPr lang="en-CA" sz="1000" dirty="0">
                <a:solidFill>
                  <a:schemeClr val="tx2">
                    <a:lumMod val="50000"/>
                  </a:schemeClr>
                </a:solidFill>
              </a:rPr>
              <a:t>UBC-DIBS | </a:t>
            </a:r>
            <a:fld id="{81F89FC0-0F27-43B3-8C40-80FA3A720D8B}" type="slidenum">
              <a:rPr lang="en-CA" sz="1000" smtClean="0">
                <a:solidFill>
                  <a:schemeClr val="tx2">
                    <a:lumMod val="50000"/>
                  </a:schemeClr>
                </a:solidFill>
              </a:rPr>
              <a:pPr algn="r"/>
              <a:t>‹#›</a:t>
            </a:fld>
            <a:endParaRPr lang="en-CA" sz="1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712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F7D32AE-6212-456F-B216-234FA424A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5256"/>
          </a:xfrm>
          <a:prstGeom prst="rect">
            <a:avLst/>
          </a:prstGeom>
          <a:noFill/>
        </p:spPr>
        <p:txBody>
          <a:bodyPr/>
          <a:lstStyle>
            <a:lvl1pPr algn="ctr">
              <a:defRPr b="1">
                <a:solidFill>
                  <a:srgbClr val="1B365D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4BA12BE-316B-4F2C-B4B9-E8E0BF7DC891}"/>
              </a:ext>
            </a:extLst>
          </p:cNvPr>
          <p:cNvSpPr txBox="1">
            <a:spLocks/>
          </p:cNvSpPr>
          <p:nvPr userDrawn="1"/>
        </p:nvSpPr>
        <p:spPr>
          <a:xfrm>
            <a:off x="10739535" y="6419175"/>
            <a:ext cx="1377256" cy="335901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r"/>
            <a:r>
              <a:rPr lang="en-CA" sz="1000" dirty="0">
                <a:solidFill>
                  <a:schemeClr val="tx2">
                    <a:lumMod val="50000"/>
                  </a:schemeClr>
                </a:solidFill>
              </a:rPr>
              <a:t>UBC-DIBS | </a:t>
            </a:r>
            <a:fld id="{81F89FC0-0F27-43B3-8C40-80FA3A720D8B}" type="slidenum">
              <a:rPr lang="en-CA" sz="1000" smtClean="0">
                <a:solidFill>
                  <a:schemeClr val="tx2">
                    <a:lumMod val="50000"/>
                  </a:schemeClr>
                </a:solidFill>
              </a:rPr>
              <a:pPr algn="r"/>
              <a:t>‹#›</a:t>
            </a:fld>
            <a:endParaRPr lang="en-CA" sz="1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700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F7D32AE-6212-456F-B216-234FA424A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5256"/>
          </a:xfrm>
          <a:prstGeom prst="rect">
            <a:avLst/>
          </a:prstGeom>
          <a:noFill/>
        </p:spPr>
        <p:txBody>
          <a:bodyPr/>
          <a:lstStyle>
            <a:lvl1pPr algn="ctr">
              <a:defRPr b="1">
                <a:solidFill>
                  <a:srgbClr val="1B365D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31057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D9D108-D003-43DE-BCDF-52893FBC1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E2BC8F-2081-417A-A69B-649C80295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7517" y="1056904"/>
            <a:ext cx="10960925" cy="51200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2157C-B0C5-4928-9B9E-47ABDC6075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2E25F-DA1E-4379-AEBF-657BA483430C}" type="datetimeFigureOut">
              <a:rPr lang="en-CA" smtClean="0"/>
              <a:t>2025-10-08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85D78-EBA3-46BB-8EB1-49BB99D832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4FBE9-0B23-4F1F-9BC7-721BECD83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C304C-9868-440F-874A-185FCAE44644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3177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65" r:id="rId8"/>
    <p:sldLayoutId id="2147483666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4BF6EB8-CE0E-482B-8D22-333C6820B9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The Partner Collaboration Funnel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A66BA6-6536-409B-ADD5-0AE80E07C0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9100" y="3295035"/>
            <a:ext cx="11553799" cy="1109472"/>
          </a:xfrm>
        </p:spPr>
        <p:txBody>
          <a:bodyPr>
            <a:normAutofit lnSpcReduction="10000"/>
          </a:bodyPr>
          <a:lstStyle/>
          <a:p>
            <a:r>
              <a:rPr lang="en-CA" dirty="0"/>
              <a:t>ACR Doctoral Consortium 2025</a:t>
            </a:r>
          </a:p>
          <a:p>
            <a:r>
              <a:rPr lang="en-CA" dirty="0"/>
              <a:t>David J. Hardisty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9DBD2D3-5CB3-2E14-93C0-A427EE13F8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505" y="4720296"/>
            <a:ext cx="2052738" cy="20527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8679C0D-F333-7CF4-C016-31242C3F5F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4611354"/>
            <a:ext cx="2801786" cy="2112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293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63082A-B03F-4E41-B18F-63F72E03B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62951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2EF395D-BAA0-26A0-E2FC-10257C3EF4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078" y="90163"/>
            <a:ext cx="8070574" cy="661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14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4713F-9178-2556-81A9-FF7CA213D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708646C-170F-FD72-68BF-7078A60496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619" y="71368"/>
            <a:ext cx="8022870" cy="6577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789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F9E18-7820-DE61-7C0B-48911786D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3088F8-310E-90A4-381D-0AF1E126F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7098" y="1056904"/>
            <a:ext cx="10331344" cy="51200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b="0" dirty="0">
                <a:solidFill>
                  <a:schemeClr val="tx1"/>
                </a:solidFill>
              </a:rPr>
              <a:t>Make contact with as many potential field partners as possible, through multiple pathways:</a:t>
            </a:r>
          </a:p>
          <a:p>
            <a:r>
              <a:rPr lang="en-CA" b="0" dirty="0">
                <a:solidFill>
                  <a:schemeClr val="tx1"/>
                </a:solidFill>
              </a:rPr>
              <a:t>Current &amp; former students</a:t>
            </a:r>
          </a:p>
          <a:p>
            <a:r>
              <a:rPr lang="en-CA" b="0" dirty="0">
                <a:solidFill>
                  <a:schemeClr val="tx1"/>
                </a:solidFill>
              </a:rPr>
              <a:t>Academic colleague connections</a:t>
            </a:r>
          </a:p>
          <a:p>
            <a:r>
              <a:rPr lang="en-CA" b="0" dirty="0">
                <a:solidFill>
                  <a:schemeClr val="tx1"/>
                </a:solidFill>
              </a:rPr>
              <a:t>Family connections</a:t>
            </a:r>
          </a:p>
          <a:p>
            <a:r>
              <a:rPr lang="en-CA" b="0" dirty="0">
                <a:solidFill>
                  <a:schemeClr val="tx1"/>
                </a:solidFill>
              </a:rPr>
              <a:t>Your university alumni office</a:t>
            </a:r>
          </a:p>
          <a:p>
            <a:r>
              <a:rPr lang="en-CA" b="0" dirty="0">
                <a:solidFill>
                  <a:schemeClr val="tx1"/>
                </a:solidFill>
              </a:rPr>
              <a:t>Practitioner conferences</a:t>
            </a:r>
          </a:p>
          <a:p>
            <a:r>
              <a:rPr lang="en-CA" b="0" dirty="0">
                <a:solidFill>
                  <a:schemeClr val="tx1"/>
                </a:solidFill>
              </a:rPr>
              <a:t>Cold calling</a:t>
            </a:r>
          </a:p>
          <a:p>
            <a:r>
              <a:rPr lang="en-CA" b="0" dirty="0">
                <a:solidFill>
                  <a:schemeClr val="tx1"/>
                </a:solidFill>
              </a:rPr>
              <a:t>Consider industry, government agencies, and non-profits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0F0083-5E17-434B-68FC-8F09027AD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</a:t>
            </a:r>
          </a:p>
        </p:txBody>
      </p:sp>
    </p:spTree>
    <p:extLst>
      <p:ext uri="{BB962C8B-B14F-4D97-AF65-F5344CB8AC3E}">
        <p14:creationId xmlns:p14="http://schemas.microsoft.com/office/powerpoint/2010/main" val="3280456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C46D8-2946-B8F9-A6C0-889F8EDE0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E0BBD-EDC2-D75C-3097-50B3D01C5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6148" y="906483"/>
            <a:ext cx="10331344" cy="557884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CA" b="0" dirty="0">
                <a:solidFill>
                  <a:schemeClr val="tx1"/>
                </a:solidFill>
              </a:rPr>
              <a:t>Schedule an initial meeting to explore whether a partnership makes sense:</a:t>
            </a:r>
          </a:p>
          <a:p>
            <a:r>
              <a:rPr lang="en-CA" b="0" dirty="0">
                <a:solidFill>
                  <a:schemeClr val="tx1"/>
                </a:solidFill>
              </a:rPr>
              <a:t>Build excitement about the project: most successful partners are intrinsically motivated. Vibes are critical. </a:t>
            </a:r>
          </a:p>
          <a:p>
            <a:r>
              <a:rPr lang="en-CA" b="0" i="1" dirty="0">
                <a:solidFill>
                  <a:schemeClr val="tx1"/>
                </a:solidFill>
              </a:rPr>
              <a:t>Collaborative</a:t>
            </a:r>
            <a:r>
              <a:rPr lang="en-CA" b="0" dirty="0">
                <a:solidFill>
                  <a:schemeClr val="tx1"/>
                </a:solidFill>
              </a:rPr>
              <a:t> mindset: designing the project together, mutually benefitting</a:t>
            </a:r>
          </a:p>
          <a:p>
            <a:r>
              <a:rPr lang="en-CA" b="0" dirty="0">
                <a:solidFill>
                  <a:schemeClr val="tx1"/>
                </a:solidFill>
              </a:rPr>
              <a:t>Establish your credentials, especially relevant experience. </a:t>
            </a:r>
            <a:br>
              <a:rPr lang="en-CA" b="0" dirty="0">
                <a:solidFill>
                  <a:schemeClr val="tx1"/>
                </a:solidFill>
              </a:rPr>
            </a:br>
            <a:r>
              <a:rPr lang="en-CA" b="0" dirty="0">
                <a:solidFill>
                  <a:schemeClr val="tx1"/>
                </a:solidFill>
              </a:rPr>
              <a:t>(Probably best to lead with a prof, later hand off to PhD student.)</a:t>
            </a:r>
          </a:p>
          <a:p>
            <a:r>
              <a:rPr lang="en-CA" b="0" dirty="0">
                <a:solidFill>
                  <a:schemeClr val="tx1"/>
                </a:solidFill>
              </a:rPr>
              <a:t>Prepare an </a:t>
            </a:r>
            <a:r>
              <a:rPr lang="en-CA" b="0" i="1" dirty="0">
                <a:solidFill>
                  <a:schemeClr val="tx1"/>
                </a:solidFill>
              </a:rPr>
              <a:t>initial project proposal</a:t>
            </a:r>
            <a:r>
              <a:rPr lang="en-CA" b="0" dirty="0">
                <a:solidFill>
                  <a:schemeClr val="tx1"/>
                </a:solidFill>
              </a:rPr>
              <a:t> but also communicate flexibility</a:t>
            </a:r>
          </a:p>
          <a:p>
            <a:r>
              <a:rPr lang="en-CA" b="0" dirty="0">
                <a:solidFill>
                  <a:schemeClr val="tx1"/>
                </a:solidFill>
              </a:rPr>
              <a:t>Communicate the many benefits for them: insights (free consulting), positive media, recruitment pipeline</a:t>
            </a:r>
          </a:p>
          <a:p>
            <a:r>
              <a:rPr lang="en-CA" b="0" dirty="0">
                <a:solidFill>
                  <a:schemeClr val="tx1"/>
                </a:solidFill>
              </a:rPr>
              <a:t>Assuage worries: data will be deidentified and partner can remain anonymous</a:t>
            </a:r>
          </a:p>
          <a:p>
            <a:r>
              <a:rPr lang="en-CA" b="0" dirty="0">
                <a:solidFill>
                  <a:schemeClr val="tx1"/>
                </a:solidFill>
              </a:rPr>
              <a:t>Make sure they have: capability, data, right person on board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220F4D-EE67-78ED-6C94-5A3FA9913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Exploration</a:t>
            </a:r>
          </a:p>
        </p:txBody>
      </p:sp>
    </p:spTree>
    <p:extLst>
      <p:ext uri="{BB962C8B-B14F-4D97-AF65-F5344CB8AC3E}">
        <p14:creationId xmlns:p14="http://schemas.microsoft.com/office/powerpoint/2010/main" val="966512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C1BE4-6485-692D-1D13-CA9515FC0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D9FF7-9BB4-3524-B185-E12A97002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7098" y="1056904"/>
            <a:ext cx="10331344" cy="5120059"/>
          </a:xfrm>
        </p:spPr>
        <p:txBody>
          <a:bodyPr/>
          <a:lstStyle/>
          <a:p>
            <a:pPr marL="0" indent="0">
              <a:buNone/>
            </a:pPr>
            <a:r>
              <a:rPr lang="en-CA" b="0" dirty="0">
                <a:solidFill>
                  <a:schemeClr val="tx1"/>
                </a:solidFill>
              </a:rPr>
              <a:t>Hash out the details:</a:t>
            </a:r>
          </a:p>
          <a:p>
            <a:r>
              <a:rPr lang="en-CA" b="0" dirty="0">
                <a:solidFill>
                  <a:schemeClr val="tx1"/>
                </a:solidFill>
              </a:rPr>
              <a:t>Offer to “do it for them” if possible</a:t>
            </a:r>
          </a:p>
          <a:p>
            <a:r>
              <a:rPr lang="en-CA" b="0" dirty="0">
                <a:solidFill>
                  <a:schemeClr val="tx1"/>
                </a:solidFill>
              </a:rPr>
              <a:t>Who are the critical people and systems?</a:t>
            </a:r>
          </a:p>
          <a:p>
            <a:r>
              <a:rPr lang="en-CA" b="0" dirty="0">
                <a:solidFill>
                  <a:schemeClr val="tx1"/>
                </a:solidFill>
              </a:rPr>
              <a:t>Keep the vibes positive (and remember that most employees are doing this “off the side of their desk”)</a:t>
            </a:r>
          </a:p>
          <a:p>
            <a:r>
              <a:rPr lang="en-CA" b="0" dirty="0">
                <a:solidFill>
                  <a:schemeClr val="tx1"/>
                </a:solidFill>
              </a:rPr>
              <a:t>Consider a research agreement, ethical requirements</a:t>
            </a:r>
          </a:p>
          <a:p>
            <a:r>
              <a:rPr lang="en-CA" b="0" dirty="0">
                <a:solidFill>
                  <a:schemeClr val="tx1"/>
                </a:solidFill>
              </a:rPr>
              <a:t>Be aware of the mismatch in goals: partners want something with a high chance of impact; we want something novel</a:t>
            </a:r>
          </a:p>
          <a:p>
            <a:r>
              <a:rPr lang="en-CA" b="0" dirty="0">
                <a:solidFill>
                  <a:schemeClr val="tx1"/>
                </a:solidFill>
              </a:rPr>
              <a:t>“Student needs this to graduate” is a secret weapon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A46BA4-79B2-AB34-2FBD-E3DC7CF7F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</a:t>
            </a:r>
          </a:p>
        </p:txBody>
      </p:sp>
    </p:spTree>
    <p:extLst>
      <p:ext uri="{BB962C8B-B14F-4D97-AF65-F5344CB8AC3E}">
        <p14:creationId xmlns:p14="http://schemas.microsoft.com/office/powerpoint/2010/main" val="3650608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CF2E6-86E2-CA6C-D0BA-DF11859E7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7B0FD-42D6-328A-6BBD-A20F7257E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7098" y="1056904"/>
            <a:ext cx="10331344" cy="51200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b="0" dirty="0">
                <a:solidFill>
                  <a:schemeClr val="tx1"/>
                </a:solidFill>
              </a:rPr>
              <a:t>When the study launches:</a:t>
            </a:r>
          </a:p>
          <a:p>
            <a:r>
              <a:rPr lang="en-CA" b="0" dirty="0">
                <a:solidFill>
                  <a:schemeClr val="tx1"/>
                </a:solidFill>
              </a:rPr>
              <a:t>Do quality control checks on stimuli, methods, data</a:t>
            </a:r>
          </a:p>
          <a:p>
            <a:r>
              <a:rPr lang="en-CA" b="0" dirty="0">
                <a:solidFill>
                  <a:schemeClr val="tx1"/>
                </a:solidFill>
              </a:rPr>
              <a:t>Keep the vibes good</a:t>
            </a:r>
          </a:p>
          <a:p>
            <a:pPr marL="0" indent="0">
              <a:buNone/>
            </a:pPr>
            <a:r>
              <a:rPr lang="en-CA" b="0" dirty="0">
                <a:solidFill>
                  <a:schemeClr val="tx1"/>
                </a:solidFill>
              </a:rPr>
              <a:t>After completion:</a:t>
            </a:r>
          </a:p>
          <a:p>
            <a:r>
              <a:rPr lang="en-CA" b="0" dirty="0">
                <a:solidFill>
                  <a:schemeClr val="tx1"/>
                </a:solidFill>
              </a:rPr>
              <a:t>Be ready for unexpected results</a:t>
            </a:r>
          </a:p>
          <a:p>
            <a:r>
              <a:rPr lang="en-CA" b="0" dirty="0">
                <a:solidFill>
                  <a:schemeClr val="tx1"/>
                </a:solidFill>
              </a:rPr>
              <a:t>Again emphasize that data will be de-identified, and that the partner can be anonymous or not</a:t>
            </a:r>
          </a:p>
          <a:p>
            <a:r>
              <a:rPr lang="en-CA" b="0" dirty="0">
                <a:solidFill>
                  <a:schemeClr val="tx1"/>
                </a:solidFill>
              </a:rPr>
              <a:t>Give the partner a “1-pager” summary of the results and a short presentation</a:t>
            </a:r>
          </a:p>
          <a:p>
            <a:r>
              <a:rPr lang="en-CA" b="0" dirty="0">
                <a:solidFill>
                  <a:schemeClr val="tx1"/>
                </a:solidFill>
              </a:rPr>
              <a:t>Plant the seed for the next study</a:t>
            </a:r>
          </a:p>
          <a:p>
            <a:endParaRPr lang="en-CA" b="0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24F7D8-CF72-BD9B-4282-8B1E0AED0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</a:t>
            </a:r>
          </a:p>
        </p:txBody>
      </p:sp>
    </p:spTree>
    <p:extLst>
      <p:ext uri="{BB962C8B-B14F-4D97-AF65-F5344CB8AC3E}">
        <p14:creationId xmlns:p14="http://schemas.microsoft.com/office/powerpoint/2010/main" val="2376080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A7CA5E-FA20-ED21-F76D-880639E90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AD570C-7E74-6D3F-8128-C89DF4FBE8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575" y="71368"/>
            <a:ext cx="7472913" cy="6126232"/>
          </a:xfrm>
          <a:prstGeom prst="rect">
            <a:avLst/>
          </a:prstGeom>
        </p:spPr>
      </p:pic>
      <p:cxnSp>
        <p:nvCxnSpPr>
          <p:cNvPr id="16" name="Connector: Curved 15">
            <a:extLst>
              <a:ext uri="{FF2B5EF4-FFF2-40B4-BE49-F238E27FC236}">
                <a16:creationId xmlns:a16="http://schemas.microsoft.com/office/drawing/2014/main" id="{8CF15BE5-6ECF-73BB-A132-4BE9EA71A064}"/>
              </a:ext>
            </a:extLst>
          </p:cNvPr>
          <p:cNvCxnSpPr>
            <a:cxnSpLocks/>
          </p:cNvCxnSpPr>
          <p:nvPr/>
        </p:nvCxnSpPr>
        <p:spPr>
          <a:xfrm flipV="1">
            <a:off x="6972300" y="4476750"/>
            <a:ext cx="1409700" cy="1346200"/>
          </a:xfrm>
          <a:prstGeom prst="curvedConnector3">
            <a:avLst>
              <a:gd name="adj1" fmla="val 167568"/>
            </a:avLst>
          </a:prstGeom>
          <a:ln w="635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39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63082A-B03F-4E41-B18F-63F72E03B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17958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IBS">
      <a:dk1>
        <a:srgbClr val="1B365D"/>
      </a:dk1>
      <a:lt1>
        <a:sysClr val="window" lastClr="FFFFFF"/>
      </a:lt1>
      <a:dk2>
        <a:srgbClr val="5B6770"/>
      </a:dk2>
      <a:lt2>
        <a:srgbClr val="C1C6C8"/>
      </a:lt2>
      <a:accent1>
        <a:srgbClr val="81BD20"/>
      </a:accent1>
      <a:accent2>
        <a:srgbClr val="FEDD00"/>
      </a:accent2>
      <a:accent3>
        <a:srgbClr val="00B5E2"/>
      </a:accent3>
      <a:accent4>
        <a:srgbClr val="319B42"/>
      </a:accent4>
      <a:accent5>
        <a:srgbClr val="0C2344"/>
      </a:accent5>
      <a:accent6>
        <a:srgbClr val="000000"/>
      </a:accent6>
      <a:hlink>
        <a:srgbClr val="00B5E2"/>
      </a:hlink>
      <a:folHlink>
        <a:srgbClr val="C1C6C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BI ppt deck" id="{A12BBEB4-CA90-4A8A-BD52-9F231E581CC3}" vid="{05B33C5F-87A5-4C78-B895-001CE47BF2B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CBI ppt template</Template>
  <TotalTime>4259</TotalTime>
  <Words>425</Words>
  <Application>Microsoft Office PowerPoint</Application>
  <PresentationFormat>Widescreen</PresentationFormat>
  <Paragraphs>56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Contact</vt:lpstr>
      <vt:lpstr>Exploration</vt:lpstr>
      <vt:lpstr>Planning</vt:lpstr>
      <vt:lpstr>Completion</vt:lpstr>
      <vt:lpstr>PowerPoint Presentation</vt:lpstr>
      <vt:lpstr>Thank You!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Professional Certificate in Behavioural Insights</dc:title>
  <dc:creator>Kirstin Appelt</dc:creator>
  <cp:lastModifiedBy>David Hardisty</cp:lastModifiedBy>
  <cp:revision>393</cp:revision>
  <dcterms:created xsi:type="dcterms:W3CDTF">2021-09-14T22:43:29Z</dcterms:created>
  <dcterms:modified xsi:type="dcterms:W3CDTF">2025-10-08T17:58:15Z</dcterms:modified>
</cp:coreProperties>
</file>